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5" r:id="rId11"/>
    <p:sldId id="270" r:id="rId12"/>
    <p:sldId id="271" r:id="rId13"/>
    <p:sldId id="267" r:id="rId14"/>
    <p:sldId id="269" r:id="rId15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7"/>
      <p:bold r:id="rId18"/>
    </p:embeddedFont>
    <p:embeddedFont>
      <p:font typeface="Bahnschrift Light SemiCondensed" panose="020B0502040204020203" pitchFamily="34" charset="0"/>
      <p:regular r:id="rId19"/>
    </p:embeddedFon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851"/>
    <a:srgbClr val="C9B225"/>
    <a:srgbClr val="0291C3"/>
    <a:srgbClr val="22A3D0"/>
    <a:srgbClr val="FD974C"/>
    <a:srgbClr val="33A6CF"/>
    <a:srgbClr val="F89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03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F4B071A5-CC76-D7E7-067E-7E16ACE1D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A5D5E5A9-0596-6AAB-EDB6-3033A0736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8070C222-685D-7E92-6C49-3FDC245F1E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17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0C043FE-83F6-A8A9-BD97-1387AF31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7E5D83D3-BE99-CF15-DE96-773E657A1C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1C89B0CF-30AC-691D-A7A6-5EF07B1510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786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E67A57EE-28FC-9AD2-85A4-67DF9992E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AB89038F-BDA4-8F1F-712F-1F72CF0D15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A085E093-EA87-7451-8F42-AF095046D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91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91D0048D-A681-596E-D4B2-5763892BF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>
            <a:extLst>
              <a:ext uri="{FF2B5EF4-FFF2-40B4-BE49-F238E27FC236}">
                <a16:creationId xmlns:a16="http://schemas.microsoft.com/office/drawing/2014/main" id="{4F7760F9-75FE-FBE0-9B5F-DFA8E140B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>
            <a:extLst>
              <a:ext uri="{FF2B5EF4-FFF2-40B4-BE49-F238E27FC236}">
                <a16:creationId xmlns:a16="http://schemas.microsoft.com/office/drawing/2014/main" id="{7D2B110D-9ED0-CC23-7CF9-584359933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8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и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B8067C91-B1AC-5F1E-64FE-90C9B44A2C90}"/>
              </a:ext>
            </a:extLst>
          </p:cNvPr>
          <p:cNvSpPr/>
          <p:nvPr/>
        </p:nvSpPr>
        <p:spPr>
          <a:xfrm>
            <a:off x="2537186" y="2532203"/>
            <a:ext cx="3491713" cy="1004930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931450" y="2024423"/>
            <a:ext cx="32811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 dirty="0">
                <a:latin typeface="Bahnschrift Light SemiCondensed" panose="020B0502040204020203" pitchFamily="34" charset="0"/>
              </a:rPr>
              <a:t>Програмна система для офтольмолог</a:t>
            </a:r>
            <a:r>
              <a:rPr lang="uk-UA" sz="2400" dirty="0" err="1">
                <a:latin typeface="Bahnschrift Light SemiCondensed" panose="020B0502040204020203" pitchFamily="34" charset="0"/>
              </a:rPr>
              <a:t>ічних</a:t>
            </a:r>
            <a:r>
              <a:rPr lang="uk-UA" sz="2400" dirty="0">
                <a:latin typeface="Bahnschrift Light SemiCondensed" panose="020B0502040204020203" pitchFamily="34" charset="0"/>
              </a:rPr>
              <a:t> та ортопедичних </a:t>
            </a:r>
            <a:r>
              <a:rPr lang="uk-UA" sz="2400" dirty="0" err="1">
                <a:latin typeface="Bahnschrift Light SemiCondensed" panose="020B0502040204020203" pitchFamily="34" charset="0"/>
              </a:rPr>
              <a:t>клінік</a:t>
            </a:r>
            <a:br>
              <a:rPr lang="uk-UA" sz="2400" dirty="0">
                <a:latin typeface="Bahnschrift Light SemiCondensed" panose="020B0502040204020203" pitchFamily="34" charset="0"/>
              </a:rPr>
            </a:br>
            <a:r>
              <a:rPr lang="en-US" sz="2400" dirty="0" err="1">
                <a:latin typeface="Bahnschrift Light SemiCondensed" panose="020B0502040204020203" pitchFamily="34" charset="0"/>
              </a:rPr>
              <a:t>OrthoVision</a:t>
            </a:r>
            <a:endParaRPr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563245" y="3477330"/>
            <a:ext cx="4084362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Bahnschrift Light SemiCondensed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Bahnschrift Light SemiCondensed" panose="020B0502040204020203" pitchFamily="34" charset="0"/>
              </a:rPr>
              <a:t>Переверзєв Гліб, ПЗПІ-22-9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latin typeface="Bahnschrift Light SemiCondensed" panose="020B0502040204020203" pitchFamily="34" charset="0"/>
              </a:rPr>
              <a:t>Керівник</a:t>
            </a:r>
            <a:r>
              <a:rPr lang="ru-RU" sz="1600" dirty="0">
                <a:latin typeface="Bahnschrift Light SemiCondensed" panose="020B0502040204020203" pitchFamily="34" charset="0"/>
              </a:rPr>
              <a:t>:  доц. </a:t>
            </a:r>
            <a:r>
              <a:rPr lang="ru-RU" sz="1600" dirty="0" err="1">
                <a:latin typeface="Bahnschrift Light SemiCondensed" panose="020B0502040204020203" pitchFamily="34" charset="0"/>
              </a:rPr>
              <a:t>кафедри</a:t>
            </a:r>
            <a:r>
              <a:rPr lang="ru-RU" sz="1600" dirty="0">
                <a:latin typeface="Bahnschrift Light SemiCondensed" panose="020B0502040204020203" pitchFamily="34" charset="0"/>
              </a:rPr>
              <a:t> ПІ Русакова </a:t>
            </a:r>
            <a:r>
              <a:rPr lang="ru-RU" sz="1600" dirty="0" err="1">
                <a:latin typeface="Bahnschrift Light SemiCondensed" panose="020B0502040204020203" pitchFamily="34" charset="0"/>
              </a:rPr>
              <a:t>Наталія</a:t>
            </a:r>
            <a:endParaRPr lang="ru-RU" sz="1600" dirty="0">
              <a:latin typeface="Bahnschrift Light SemiCondensed" panose="020B050204020402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Bahnschrift Light SemiCondensed" panose="020B050204020402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Bahnschrift Light SemiCondensed" panose="020B050204020402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Bahnschrift Light SemiCondensed" panose="020B0502040204020203" pitchFamily="34" charset="0"/>
              </a:rPr>
              <a:t>20 червня 2025</a:t>
            </a: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 descr="Зображення, що містить Графіка, Шрифт, знімок екрана, графічний дизай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DB5E2EC6-D4AB-21B5-7F68-8B7A84351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258" y="2419518"/>
            <a:ext cx="3235568" cy="1328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r>
              <a:rPr lang="uk-UA" sz="3200" dirty="0" err="1"/>
              <a:t>мобайлу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8E5880-3F5D-69D2-F8B1-6F75D844F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093" y="875588"/>
            <a:ext cx="1724731" cy="3772850"/>
          </a:xfrm>
          <a:prstGeom prst="rect">
            <a:avLst/>
          </a:prstGeom>
        </p:spPr>
      </p:pic>
      <p:pic>
        <p:nvPicPr>
          <p:cNvPr id="7" name="Рисунок 6" descr="Зображення, що містить текст, знімок екрана, мультимедіа, програмне забезпечення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B7DBE963-0603-A288-BA58-24B75CEB0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57" y="1291451"/>
            <a:ext cx="1695450" cy="38004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68360E3-6E79-7177-8ED2-C5F6B368D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794" y="784746"/>
            <a:ext cx="1684463" cy="39077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C01DF760-3DD1-8AC0-19BC-4950CDA0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85188AF7-AE95-332E-B254-F5A1907D8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r>
              <a:rPr lang="ru-RU" sz="3200" dirty="0"/>
              <a:t>веб-</a:t>
            </a:r>
            <a:r>
              <a:rPr lang="uk-UA" sz="3200" dirty="0"/>
              <a:t>інтерфейсу (лікаря)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7FB72CE6-BF83-9039-4A32-7721CE56A1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83AAD4-8FE2-33E4-5566-7C2005CDFB2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3" name="Рисунок 2" descr="Зображення, що містить текст, знімок екрана, число, Шрифт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A2666F44-26DC-1B5D-EA92-CAE656D93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022" y="916280"/>
            <a:ext cx="3511110" cy="3962695"/>
          </a:xfrm>
          <a:prstGeom prst="rect">
            <a:avLst/>
          </a:prstGeom>
        </p:spPr>
      </p:pic>
      <p:pic>
        <p:nvPicPr>
          <p:cNvPr id="4" name="Рисунок 3" descr="Зображення, що містить текст, знімок екрана, число, Шрифт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26C7031C-987C-3A7B-D222-72BDBA3AB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751" y="1354430"/>
            <a:ext cx="3704324" cy="34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6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E8C4BE42-2B3D-89C9-1CE6-120984498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BEF65E0E-96E6-74D3-3E9B-08784C47F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2022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r>
              <a:rPr lang="ru-RU" sz="3200" dirty="0"/>
              <a:t>веб-</a:t>
            </a:r>
            <a:r>
              <a:rPr lang="uk-UA" sz="3200" dirty="0"/>
              <a:t>інтерфейсу (адміністратора)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886F1A88-B904-976F-FFE4-A416D8E84F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22E322-709A-3ACC-33F5-DEA103B584EE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5" name="Рисунок 4" descr="Зображення, що містить текст, знімок екрана, програмне забезпечення, Шрифт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9EED19B8-75AE-48F8-054A-7CCA8C86A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3" y="1033550"/>
            <a:ext cx="4707168" cy="23637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56B948-E32F-E922-1A58-5B1E2B9EF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078" y="2514601"/>
            <a:ext cx="4197997" cy="229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: округлені кути 6">
            <a:extLst>
              <a:ext uri="{FF2B5EF4-FFF2-40B4-BE49-F238E27FC236}">
                <a16:creationId xmlns:a16="http://schemas.microsoft.com/office/drawing/2014/main" id="{555DBC14-7B72-A4FC-984E-3C5A5B5DAE1A}"/>
              </a:ext>
            </a:extLst>
          </p:cNvPr>
          <p:cNvSpPr/>
          <p:nvPr/>
        </p:nvSpPr>
        <p:spPr>
          <a:xfrm>
            <a:off x="131126" y="863101"/>
            <a:ext cx="4587874" cy="1937249"/>
          </a:xfrm>
          <a:prstGeom prst="roundRect">
            <a:avLst>
              <a:gd name="adj" fmla="val 794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1">
                <a:lumMod val="50000"/>
                <a:lumOff val="50000"/>
                <a:alpha val="67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A7839-CF22-7D5F-4E67-9C2958614308}"/>
              </a:ext>
            </a:extLst>
          </p:cNvPr>
          <p:cNvSpPr txBox="1"/>
          <p:nvPr/>
        </p:nvSpPr>
        <p:spPr>
          <a:xfrm>
            <a:off x="268925" y="936073"/>
            <a:ext cx="42586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200" b="1" dirty="0"/>
              <a:t>Веб-інтерфейс для лікаря:</a:t>
            </a:r>
            <a:br>
              <a:rPr lang="uk-UA" sz="1200" dirty="0"/>
            </a:br>
            <a:r>
              <a:rPr lang="uk-UA" sz="1200" dirty="0"/>
              <a:t>Забезпечує зручний перегляд прийомів у форматі календаря та списку. Реалізовано додавання діагнозу, зміну статусу запису та створення вільного часу. Інтерфейс стабільний, підтримує багатомовність, добре працює з </a:t>
            </a:r>
            <a:r>
              <a:rPr lang="en-US" sz="1200" dirty="0"/>
              <a:t>JWT-</a:t>
            </a:r>
            <a:r>
              <a:rPr lang="uk-UA" sz="1200" dirty="0"/>
              <a:t>аутентифікацією.</a:t>
            </a:r>
          </a:p>
          <a:p>
            <a:br>
              <a:rPr lang="uk-UA" sz="1200" dirty="0"/>
            </a:br>
            <a:r>
              <a:rPr lang="uk-UA" sz="1200" dirty="0"/>
              <a:t>✅ </a:t>
            </a:r>
            <a:r>
              <a:rPr lang="en-US" sz="1200" dirty="0"/>
              <a:t>UX </a:t>
            </a:r>
            <a:r>
              <a:rPr lang="uk-UA" sz="1200" dirty="0"/>
              <a:t>зручний для лікаря</a:t>
            </a:r>
            <a:br>
              <a:rPr lang="uk-UA" sz="1200" dirty="0"/>
            </a:br>
            <a:r>
              <a:rPr lang="uk-UA" sz="1200" dirty="0"/>
              <a:t>❌ Потребує чіткішого розмежування ролей</a:t>
            </a:r>
          </a:p>
        </p:txBody>
      </p:sp>
      <p:sp>
        <p:nvSpPr>
          <p:cNvPr id="8" name="Прямокутник: округлені кути 7">
            <a:extLst>
              <a:ext uri="{FF2B5EF4-FFF2-40B4-BE49-F238E27FC236}">
                <a16:creationId xmlns:a16="http://schemas.microsoft.com/office/drawing/2014/main" id="{7DC69B90-CC24-BC4B-7027-AA093A39330A}"/>
              </a:ext>
            </a:extLst>
          </p:cNvPr>
          <p:cNvSpPr/>
          <p:nvPr/>
        </p:nvSpPr>
        <p:spPr>
          <a:xfrm>
            <a:off x="4856799" y="863101"/>
            <a:ext cx="4156075" cy="1937249"/>
          </a:xfrm>
          <a:prstGeom prst="roundRect">
            <a:avLst>
              <a:gd name="adj" fmla="val 794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1">
                <a:lumMod val="50000"/>
                <a:lumOff val="50000"/>
                <a:alpha val="67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AF976-C16F-318C-9E72-0238B816D1CC}"/>
              </a:ext>
            </a:extLst>
          </p:cNvPr>
          <p:cNvSpPr txBox="1"/>
          <p:nvPr/>
        </p:nvSpPr>
        <p:spPr>
          <a:xfrm>
            <a:off x="4994599" y="1009987"/>
            <a:ext cx="3857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200" b="1" dirty="0"/>
              <a:t>Мобільний застосунок для пацієнта:</a:t>
            </a:r>
            <a:br>
              <a:rPr lang="uk-UA" sz="1200" dirty="0"/>
            </a:br>
            <a:r>
              <a:rPr lang="uk-UA" sz="1200" dirty="0"/>
              <a:t>Реалізовано реєстрацію, перегляд лікарів, онлайн-запис, карта пацієнта, історія візитів і перегляд статистики з окулярів.</a:t>
            </a:r>
          </a:p>
          <a:p>
            <a:br>
              <a:rPr lang="uk-UA" sz="1200" dirty="0"/>
            </a:br>
            <a:r>
              <a:rPr lang="uk-UA" sz="1200" dirty="0"/>
              <a:t>✅ Працює стабільно, інтуїтивний інтерфейс</a:t>
            </a:r>
            <a:br>
              <a:rPr lang="uk-UA" sz="1200" dirty="0"/>
            </a:br>
            <a:r>
              <a:rPr lang="uk-UA" sz="1200" dirty="0"/>
              <a:t>❌ Відсутня підтримка </a:t>
            </a:r>
            <a:r>
              <a:rPr lang="en-US" sz="1200" dirty="0"/>
              <a:t>push-</a:t>
            </a:r>
            <a:r>
              <a:rPr lang="uk-UA" sz="1200" dirty="0"/>
              <a:t>сповіщень, слабка перевірка даних</a:t>
            </a:r>
          </a:p>
        </p:txBody>
      </p:sp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DA12930F-1FD7-C110-EE63-CB97F41BC8FC}"/>
              </a:ext>
            </a:extLst>
          </p:cNvPr>
          <p:cNvSpPr/>
          <p:nvPr/>
        </p:nvSpPr>
        <p:spPr>
          <a:xfrm>
            <a:off x="5086350" y="2965901"/>
            <a:ext cx="3488374" cy="1937249"/>
          </a:xfrm>
          <a:prstGeom prst="roundRect">
            <a:avLst>
              <a:gd name="adj" fmla="val 794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1">
                <a:lumMod val="50000"/>
                <a:lumOff val="50000"/>
                <a:alpha val="67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9A1C85-E2B3-6267-9C28-B0A22E23C97A}"/>
              </a:ext>
            </a:extLst>
          </p:cNvPr>
          <p:cNvSpPr txBox="1"/>
          <p:nvPr/>
        </p:nvSpPr>
        <p:spPr>
          <a:xfrm>
            <a:off x="5211521" y="3057362"/>
            <a:ext cx="32380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200" b="1" dirty="0"/>
              <a:t>Серверна частина:</a:t>
            </a:r>
            <a:br>
              <a:rPr lang="uk-UA" sz="1200" dirty="0"/>
            </a:br>
            <a:r>
              <a:rPr lang="uk-UA" sz="1200" dirty="0"/>
              <a:t>Здійснює автентифікацію, обробку записів, зберігання статистики, забезпечує </a:t>
            </a:r>
            <a:r>
              <a:rPr lang="en-US" sz="1200" dirty="0"/>
              <a:t>REST API </a:t>
            </a:r>
            <a:r>
              <a:rPr lang="uk-UA" sz="1200" dirty="0"/>
              <a:t>для мобільного та </a:t>
            </a:r>
            <a:r>
              <a:rPr lang="uk-UA" sz="1200" dirty="0" err="1"/>
              <a:t>вебклієнтів</a:t>
            </a:r>
            <a:r>
              <a:rPr lang="uk-UA" sz="1200" dirty="0"/>
              <a:t>.</a:t>
            </a:r>
          </a:p>
          <a:p>
            <a:br>
              <a:rPr lang="uk-UA" sz="1200" dirty="0"/>
            </a:br>
            <a:r>
              <a:rPr lang="uk-UA" sz="1200" dirty="0"/>
              <a:t>✅ Швидке оброблення запитів, підтримка </a:t>
            </a:r>
            <a:r>
              <a:rPr lang="en-US" sz="1200" dirty="0"/>
              <a:t>JWT</a:t>
            </a:r>
            <a:br>
              <a:rPr lang="en-US" sz="1200" dirty="0"/>
            </a:br>
            <a:r>
              <a:rPr lang="uk-UA" sz="1200" dirty="0"/>
              <a:t>❌ Архітектура не чітко модульна, обмежене розмежування прав</a:t>
            </a:r>
          </a:p>
        </p:txBody>
      </p:sp>
      <p:sp>
        <p:nvSpPr>
          <p:cNvPr id="14" name="Прямокутник: округлені кути 13">
            <a:extLst>
              <a:ext uri="{FF2B5EF4-FFF2-40B4-BE49-F238E27FC236}">
                <a16:creationId xmlns:a16="http://schemas.microsoft.com/office/drawing/2014/main" id="{17D9FC78-A95D-1ABD-E1B4-80D0EE0147D1}"/>
              </a:ext>
            </a:extLst>
          </p:cNvPr>
          <p:cNvSpPr/>
          <p:nvPr/>
        </p:nvSpPr>
        <p:spPr>
          <a:xfrm>
            <a:off x="1334691" y="2972702"/>
            <a:ext cx="3594177" cy="1937249"/>
          </a:xfrm>
          <a:prstGeom prst="roundRect">
            <a:avLst>
              <a:gd name="adj" fmla="val 794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1">
                <a:lumMod val="50000"/>
                <a:lumOff val="50000"/>
                <a:alpha val="67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1C2AF0-2A2E-D6F2-827B-24D33D1E5761}"/>
              </a:ext>
            </a:extLst>
          </p:cNvPr>
          <p:cNvSpPr txBox="1"/>
          <p:nvPr/>
        </p:nvSpPr>
        <p:spPr>
          <a:xfrm>
            <a:off x="1438515" y="3057362"/>
            <a:ext cx="33362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IoT-</a:t>
            </a:r>
            <a:r>
              <a:rPr lang="uk-UA" sz="1200" b="1" dirty="0"/>
              <a:t>модуль (смарт-окуляри):</a:t>
            </a:r>
            <a:br>
              <a:rPr lang="uk-UA" sz="1200" dirty="0"/>
            </a:br>
            <a:r>
              <a:rPr lang="uk-UA" sz="1200" dirty="0"/>
              <a:t>Емуляція роботи сенсорів (освітлення та нахил голови) на базі </a:t>
            </a:r>
            <a:r>
              <a:rPr lang="en-US" sz="1200" dirty="0"/>
              <a:t>ESP32. </a:t>
            </a:r>
            <a:r>
              <a:rPr lang="uk-UA" sz="1200" dirty="0"/>
              <a:t>Дані надходять на сервер у форматі </a:t>
            </a:r>
            <a:r>
              <a:rPr lang="en-US" sz="1200" dirty="0"/>
              <a:t>JSON </a:t>
            </a:r>
            <a:r>
              <a:rPr lang="uk-UA" sz="1200" dirty="0"/>
              <a:t>через </a:t>
            </a:r>
            <a:r>
              <a:rPr lang="en-US" sz="1200" dirty="0"/>
              <a:t>HTTP.</a:t>
            </a:r>
            <a:br>
              <a:rPr lang="en-US" sz="1200" dirty="0"/>
            </a:br>
            <a:r>
              <a:rPr lang="uk-UA" sz="1200" dirty="0"/>
              <a:t>✅ Успішна емуляція без фізичних пристроїв</a:t>
            </a:r>
            <a:br>
              <a:rPr lang="uk-UA" sz="1200" dirty="0"/>
            </a:br>
            <a:r>
              <a:rPr lang="uk-UA" sz="1200" dirty="0"/>
              <a:t>❌ Обмежений функціонал, відсутність реального обладнання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84434B08-046D-9647-E90C-E1DB78F14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кутник: округлені кути 12">
            <a:extLst>
              <a:ext uri="{FF2B5EF4-FFF2-40B4-BE49-F238E27FC236}">
                <a16:creationId xmlns:a16="http://schemas.microsoft.com/office/drawing/2014/main" id="{9B3C35F5-7D61-81B2-1164-3BDB3DB53E24}"/>
              </a:ext>
            </a:extLst>
          </p:cNvPr>
          <p:cNvSpPr/>
          <p:nvPr/>
        </p:nvSpPr>
        <p:spPr>
          <a:xfrm>
            <a:off x="562925" y="765029"/>
            <a:ext cx="7891661" cy="3049575"/>
          </a:xfrm>
          <a:prstGeom prst="roundRect">
            <a:avLst>
              <a:gd name="adj" fmla="val 794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1">
                <a:lumMod val="50000"/>
                <a:lumOff val="50000"/>
                <a:alpha val="67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1" name="Google Shape;141;p24">
            <a:extLst>
              <a:ext uri="{FF2B5EF4-FFF2-40B4-BE49-F238E27FC236}">
                <a16:creationId xmlns:a16="http://schemas.microsoft.com/office/drawing/2014/main" id="{BB8BE0E6-5E74-3F03-11D4-F8B5B1D70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261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Висновки</a:t>
            </a:r>
            <a:endParaRPr sz="3200" dirty="0"/>
          </a:p>
        </p:txBody>
      </p:sp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A4B4E13E-EC2D-2A47-0B0B-605D626F25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55E89-2203-67AE-65F0-DF5CAF1A645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5F9BA710-8E12-EB42-B7F6-DA5F245B68B6}"/>
              </a:ext>
            </a:extLst>
          </p:cNvPr>
          <p:cNvSpPr/>
          <p:nvPr/>
        </p:nvSpPr>
        <p:spPr>
          <a:xfrm>
            <a:off x="2826144" y="3927290"/>
            <a:ext cx="3491713" cy="1004930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Рисунок 3" descr="Зображення, що містить Графіка, Шрифт, знімок екрана, графічний дизай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68468CC4-314F-D3AF-CE42-6A05360DA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216" y="3814605"/>
            <a:ext cx="3235568" cy="1328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75E2E4-4AD8-1B43-17D0-47A27535231A}"/>
              </a:ext>
            </a:extLst>
          </p:cNvPr>
          <p:cNvSpPr txBox="1"/>
          <p:nvPr/>
        </p:nvSpPr>
        <p:spPr>
          <a:xfrm>
            <a:off x="772217" y="966480"/>
            <a:ext cx="74730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uk-UA" dirty="0"/>
              <a:t>У результаті реалізації програмної системи </a:t>
            </a:r>
            <a:r>
              <a:rPr lang="en-US" dirty="0" err="1"/>
              <a:t>OrthoVision</a:t>
            </a:r>
            <a:r>
              <a:rPr lang="en-US" dirty="0"/>
              <a:t> </a:t>
            </a:r>
            <a:r>
              <a:rPr lang="uk-UA" dirty="0"/>
              <a:t>було створено стабільно працюючий засіб для онлайн-менеджменту клінічної інформації та моніторингу здоров’я пацієнтів. Розроблено </a:t>
            </a:r>
            <a:r>
              <a:rPr lang="uk-UA" dirty="0" err="1"/>
              <a:t>вебінтерфейс</a:t>
            </a:r>
            <a:r>
              <a:rPr lang="uk-UA" dirty="0"/>
              <a:t> для лікарів, який дозволяє керувати записами, призначати діагнози та працювати з календарем прийомів. Мобільний застосунок забезпечує зручну взаємодію пацієнтів із системою — запис на прийом, перегляд історії та статистики з окулярів. Серверна частина гарантує безпечний обмін даними через </a:t>
            </a:r>
            <a:r>
              <a:rPr lang="en-US" dirty="0"/>
              <a:t>JWT </a:t>
            </a:r>
            <a:r>
              <a:rPr lang="uk-UA" dirty="0"/>
              <a:t>та забезпечує зв’язок між усіма модулями. </a:t>
            </a:r>
            <a:r>
              <a:rPr lang="uk-UA" dirty="0" err="1"/>
              <a:t>ІоТ</a:t>
            </a:r>
            <a:r>
              <a:rPr lang="uk-UA" dirty="0"/>
              <a:t>-компонент — </a:t>
            </a:r>
            <a:r>
              <a:rPr lang="uk-UA" dirty="0" err="1"/>
              <a:t>емульовані</a:t>
            </a:r>
            <a:r>
              <a:rPr lang="uk-UA" dirty="0"/>
              <a:t> смарт-окуляри на базі </a:t>
            </a:r>
            <a:r>
              <a:rPr lang="en-US" dirty="0"/>
              <a:t>ESP32 — </a:t>
            </a:r>
            <a:r>
              <a:rPr lang="uk-UA" dirty="0"/>
              <a:t>демонструє працездатність концепції збору фізіологічних даних. Хоча система потребує вдосконалення архітектури, кращого поділу ролей та розширення функціональності </a:t>
            </a:r>
            <a:r>
              <a:rPr lang="en-US" dirty="0"/>
              <a:t>IoT, </a:t>
            </a:r>
            <a:r>
              <a:rPr lang="uk-UA" dirty="0"/>
              <a:t>вона вже зараз є повноцінною основою для подальшого розвитку у напрямку сучасної цифрової медицини.</a:t>
            </a:r>
          </a:p>
        </p:txBody>
      </p:sp>
    </p:spTree>
    <p:extLst>
      <p:ext uri="{BB962C8B-B14F-4D97-AF65-F5344CB8AC3E}">
        <p14:creationId xmlns:p14="http://schemas.microsoft.com/office/powerpoint/2010/main" val="356226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402444" y="310678"/>
            <a:ext cx="2506643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latin typeface="Bahnschrift" panose="020B0502040204020203" pitchFamily="34" charset="0"/>
              </a:rPr>
              <a:t>Мета роботи</a:t>
            </a:r>
            <a:endParaRPr sz="2800" dirty="0">
              <a:latin typeface="Bahnschrift" panose="020B0502040204020203" pitchFamily="3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21FD3-BE83-6F51-088C-3CC11F45DF96}"/>
              </a:ext>
            </a:extLst>
          </p:cNvPr>
          <p:cNvSpPr txBox="1"/>
          <p:nvPr/>
        </p:nvSpPr>
        <p:spPr>
          <a:xfrm>
            <a:off x="143499" y="1253308"/>
            <a:ext cx="4258568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Blip>
                <a:blip r:embed="rId4"/>
              </a:buBlip>
            </a:pPr>
            <a:r>
              <a:rPr lang="uk-UA" dirty="0"/>
              <a:t>автоматизує запис пацієнтів,</a:t>
            </a:r>
          </a:p>
          <a:p>
            <a:pPr marL="285750" indent="-285750">
              <a:lnSpc>
                <a:spcPct val="150000"/>
              </a:lnSpc>
              <a:buSzPct val="150000"/>
              <a:buBlip>
                <a:blip r:embed="rId4"/>
              </a:buBlip>
            </a:pPr>
            <a:r>
              <a:rPr lang="uk-UA" dirty="0"/>
              <a:t>дозволяє лікарю обробляти візити та додавати діагнози,</a:t>
            </a:r>
          </a:p>
          <a:p>
            <a:pPr marL="285750" indent="-285750">
              <a:lnSpc>
                <a:spcPct val="150000"/>
              </a:lnSpc>
              <a:buSzPct val="150000"/>
              <a:buBlip>
                <a:blip r:embed="rId4"/>
              </a:buBlip>
            </a:pPr>
            <a:r>
              <a:rPr lang="uk-UA" dirty="0"/>
              <a:t>інтегрує дані з </a:t>
            </a:r>
            <a:r>
              <a:rPr lang="en-US" dirty="0"/>
              <a:t>IoT-</a:t>
            </a:r>
            <a:r>
              <a:rPr lang="uk-UA" dirty="0"/>
              <a:t>пристрою — смарт-окулярів,</a:t>
            </a:r>
          </a:p>
          <a:p>
            <a:pPr marL="285750" indent="-285750">
              <a:lnSpc>
                <a:spcPct val="150000"/>
              </a:lnSpc>
              <a:buSzPct val="150000"/>
              <a:buBlip>
                <a:blip r:embed="rId4"/>
              </a:buBlip>
            </a:pPr>
            <a:r>
              <a:rPr lang="uk-UA" dirty="0"/>
              <a:t>охоплює веб, мобільний застосунок та </a:t>
            </a:r>
            <a:r>
              <a:rPr lang="uk-UA" dirty="0" err="1"/>
              <a:t>бекенд</a:t>
            </a:r>
            <a:r>
              <a:rPr lang="uk-UA" dirty="0"/>
              <a:t> з </a:t>
            </a:r>
            <a:r>
              <a:rPr lang="en-US" dirty="0"/>
              <a:t>API.</a:t>
            </a:r>
            <a:endParaRPr lang="uk-U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97AFE-B7CA-87B9-7357-77C628C66877}"/>
              </a:ext>
            </a:extLst>
          </p:cNvPr>
          <p:cNvSpPr txBox="1"/>
          <p:nvPr/>
        </p:nvSpPr>
        <p:spPr>
          <a:xfrm>
            <a:off x="5205068" y="562113"/>
            <a:ext cx="3655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latin typeface="Bahnschrift" panose="020B0502040204020203" pitchFamily="34" charset="0"/>
              </a:rPr>
              <a:t>Актуальність</a:t>
            </a:r>
            <a:r>
              <a:rPr lang="uk-UA" sz="2800" dirty="0">
                <a:latin typeface="Bahnschrift Light SemiCondensed" panose="020B0502040204020203" pitchFamily="34" charset="0"/>
              </a:rPr>
              <a:t> </a:t>
            </a:r>
            <a:r>
              <a:rPr lang="uk-UA" sz="2800" dirty="0">
                <a:latin typeface="Bahnschrift" panose="020B0502040204020203" pitchFamily="34" charset="0"/>
              </a:rPr>
              <a:t>роботи</a:t>
            </a:r>
          </a:p>
        </p:txBody>
      </p:sp>
      <p:cxnSp>
        <p:nvCxnSpPr>
          <p:cNvPr id="17" name="Пряма сполучна лінія 16">
            <a:extLst>
              <a:ext uri="{FF2B5EF4-FFF2-40B4-BE49-F238E27FC236}">
                <a16:creationId xmlns:a16="http://schemas.microsoft.com/office/drawing/2014/main" id="{EC2576D7-112B-E36B-56CE-EE05B4BE72D5}"/>
              </a:ext>
            </a:extLst>
          </p:cNvPr>
          <p:cNvCxnSpPr>
            <a:cxnSpLocks/>
          </p:cNvCxnSpPr>
          <p:nvPr/>
        </p:nvCxnSpPr>
        <p:spPr>
          <a:xfrm>
            <a:off x="4446574" y="1253308"/>
            <a:ext cx="0" cy="2487300"/>
          </a:xfrm>
          <a:prstGeom prst="line">
            <a:avLst/>
          </a:prstGeom>
          <a:ln w="57150">
            <a:gradFill>
              <a:gsLst>
                <a:gs pos="0">
                  <a:srgbClr val="FD974C"/>
                </a:gs>
                <a:gs pos="53000">
                  <a:srgbClr val="22A3D0"/>
                </a:gs>
                <a:gs pos="100000">
                  <a:srgbClr val="0070C0"/>
                </a:gs>
              </a:gsLst>
              <a:lin ang="5400000" scaled="1"/>
            </a:gradFill>
          </a:ln>
          <a:effectLst>
            <a:glow rad="101600">
              <a:schemeClr val="accent2">
                <a:satMod val="175000"/>
                <a:alpha val="15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154E9E-D15D-60FE-413C-C66B179B2A77}"/>
              </a:ext>
            </a:extLst>
          </p:cNvPr>
          <p:cNvSpPr txBox="1"/>
          <p:nvPr/>
        </p:nvSpPr>
        <p:spPr>
          <a:xfrm>
            <a:off x="4887590" y="1253308"/>
            <a:ext cx="408081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Система вирішує актуальні проблеми в медичній сфері:</a:t>
            </a:r>
            <a:endParaRPr lang="en-US" dirty="0"/>
          </a:p>
          <a:p>
            <a:pPr marL="285750" indent="-285750">
              <a:buSzPct val="150000"/>
              <a:buBlip>
                <a:blip r:embed="rId5"/>
              </a:buBlip>
            </a:pPr>
            <a:r>
              <a:rPr lang="uk-UA" dirty="0"/>
              <a:t>неефективність ручного запису та обробки пацієнтів,</a:t>
            </a:r>
            <a:endParaRPr lang="en-US" dirty="0"/>
          </a:p>
          <a:p>
            <a:pPr marL="285750" indent="-285750">
              <a:buSzPct val="150000"/>
              <a:buBlip>
                <a:blip r:embed="rId5"/>
              </a:buBlip>
            </a:pPr>
            <a:r>
              <a:rPr lang="uk-UA" dirty="0"/>
              <a:t>відсутність постійного моніторингу стану пацієнта,</a:t>
            </a:r>
            <a:endParaRPr lang="en-US" dirty="0"/>
          </a:p>
          <a:p>
            <a:pPr marL="285750" indent="-285750">
              <a:buSzPct val="150000"/>
              <a:buBlip>
                <a:blip r:embed="rId5"/>
              </a:buBlip>
            </a:pPr>
            <a:r>
              <a:rPr lang="uk-UA" dirty="0"/>
              <a:t>брак цифрових рішень у </a:t>
            </a:r>
            <a:r>
              <a:rPr lang="uk-UA" dirty="0" err="1"/>
              <a:t>клініках</a:t>
            </a:r>
            <a:r>
              <a:rPr lang="uk-UA" dirty="0"/>
              <a:t>.</a:t>
            </a:r>
          </a:p>
          <a:p>
            <a:endParaRPr lang="en-US" dirty="0"/>
          </a:p>
          <a:p>
            <a:r>
              <a:rPr lang="en-US" dirty="0"/>
              <a:t>IoT-</a:t>
            </a:r>
            <a:r>
              <a:rPr lang="uk-UA" dirty="0"/>
              <a:t>рішення на базі смарт-окулярів дає нові можливості для покращення постави, зору та загального самопочуття.</a:t>
            </a:r>
            <a:endParaRPr lang="en-US" dirty="0"/>
          </a:p>
          <a:p>
            <a:br>
              <a:rPr lang="uk-UA" dirty="0"/>
            </a:br>
            <a:r>
              <a:rPr lang="en-US" dirty="0" err="1"/>
              <a:t>OrthoVision</a:t>
            </a:r>
            <a:r>
              <a:rPr lang="en-US" dirty="0"/>
              <a:t> — </a:t>
            </a:r>
            <a:r>
              <a:rPr lang="uk-UA" dirty="0"/>
              <a:t>це крок до </a:t>
            </a:r>
            <a:r>
              <a:rPr lang="uk-UA" dirty="0" err="1"/>
              <a:t>цифровізації</a:t>
            </a:r>
            <a:r>
              <a:rPr lang="uk-UA" dirty="0"/>
              <a:t> медицини з акцентом на </a:t>
            </a:r>
            <a:r>
              <a:rPr lang="en-US" dirty="0"/>
              <a:t>UX, </a:t>
            </a:r>
            <a:r>
              <a:rPr lang="uk-UA" dirty="0"/>
              <a:t>доступність і масштабованість.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80651457-08C8-1547-7059-9F44899C873B}"/>
              </a:ext>
            </a:extLst>
          </p:cNvPr>
          <p:cNvSpPr/>
          <p:nvPr/>
        </p:nvSpPr>
        <p:spPr>
          <a:xfrm>
            <a:off x="127313" y="266017"/>
            <a:ext cx="4371857" cy="3880132"/>
          </a:xfrm>
          <a:prstGeom prst="roundRect">
            <a:avLst>
              <a:gd name="adj" fmla="val 794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1">
                <a:lumMod val="50000"/>
                <a:lumOff val="50000"/>
                <a:alpha val="67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8949" y="355089"/>
            <a:ext cx="3467281" cy="504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98119" y="578797"/>
            <a:ext cx="4230246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У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ході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дослідження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предметної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області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було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проаналізовано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існуючі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медичні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платформи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зокрема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Helsi</a:t>
            </a: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та </a:t>
            </a: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</a:rPr>
              <a:t>Doc.ua,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що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пропонують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базовий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функціонал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онлайн-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запису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,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історії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візитів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та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медичного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обліку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Проте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вони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орієнтовані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на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загальний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медичний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ринок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і не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враховують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особливості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таких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вузьких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напрямів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, як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ортопедія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чи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офтальмологія.Також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зазначені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сервіси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не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підтримують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інтеграцію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з </a:t>
            </a:r>
            <a:r>
              <a:rPr lang="en-US" sz="1400" dirty="0">
                <a:solidFill>
                  <a:srgbClr val="0D0D0D"/>
                </a:solidFill>
                <a:highlight>
                  <a:srgbClr val="FFFFFF"/>
                </a:highlight>
              </a:rPr>
              <a:t>IoT-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пристроями,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що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обмежує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можливості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моніторингу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фізіологічних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показників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ru-RU" sz="1400" dirty="0" err="1">
                <a:solidFill>
                  <a:srgbClr val="0D0D0D"/>
                </a:solidFill>
                <a:highlight>
                  <a:srgbClr val="FFFFFF"/>
                </a:highlight>
              </a:rPr>
              <a:t>пацієнтів</a:t>
            </a:r>
            <a:r>
              <a:rPr lang="ru-RU" sz="1400" dirty="0">
                <a:solidFill>
                  <a:srgbClr val="0D0D0D"/>
                </a:solidFill>
                <a:highlight>
                  <a:srgbClr val="FFFFFF"/>
                </a:highlight>
              </a:rPr>
              <a:t>. </a:t>
            </a:r>
            <a:endParaRPr lang="ru-RU" sz="1400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2050" name="Picture 2" descr="Helsi — Вікіпедія">
            <a:extLst>
              <a:ext uri="{FF2B5EF4-FFF2-40B4-BE49-F238E27FC236}">
                <a16:creationId xmlns:a16="http://schemas.microsoft.com/office/drawing/2014/main" id="{27272D48-2EA8-CEE8-8080-96674B67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50" y="1165254"/>
            <a:ext cx="2426988" cy="157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.ua | DOU">
            <a:extLst>
              <a:ext uri="{FF2B5EF4-FFF2-40B4-BE49-F238E27FC236}">
                <a16:creationId xmlns:a16="http://schemas.microsoft.com/office/drawing/2014/main" id="{DFD76833-3400-18A6-1522-21D9B0A69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31" y="2682510"/>
            <a:ext cx="2577035" cy="114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>
          <a:extLst>
            <a:ext uri="{FF2B5EF4-FFF2-40B4-BE49-F238E27FC236}">
              <a16:creationId xmlns:a16="http://schemas.microsoft.com/office/drawing/2014/main" id="{E4DF91A3-6647-6235-26DC-51BBAA853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>
            <a:extLst>
              <a:ext uri="{FF2B5EF4-FFF2-40B4-BE49-F238E27FC236}">
                <a16:creationId xmlns:a16="http://schemas.microsoft.com/office/drawing/2014/main" id="{AA602583-6B33-D431-FFC7-9AE7C34AED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solidFill>
                  <a:schemeClr val="tx1"/>
                </a:solidFill>
              </a:rPr>
              <a:t>Аналіз існуючих рішень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80" name="Google Shape;80;p15">
            <a:extLst>
              <a:ext uri="{FF2B5EF4-FFF2-40B4-BE49-F238E27FC236}">
                <a16:creationId xmlns:a16="http://schemas.microsoft.com/office/drawing/2014/main" id="{228D80C2-FDC4-6700-E32A-DB325E7CB3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5800B-7A09-E487-72CD-AB6F0F68EBC6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sp>
        <p:nvSpPr>
          <p:cNvPr id="8" name="Прямокутник: округлені кути 7">
            <a:extLst>
              <a:ext uri="{FF2B5EF4-FFF2-40B4-BE49-F238E27FC236}">
                <a16:creationId xmlns:a16="http://schemas.microsoft.com/office/drawing/2014/main" id="{D9F6EEA8-8891-9673-2060-37BDA3928FA1}"/>
              </a:ext>
            </a:extLst>
          </p:cNvPr>
          <p:cNvSpPr/>
          <p:nvPr/>
        </p:nvSpPr>
        <p:spPr>
          <a:xfrm>
            <a:off x="1610315" y="901960"/>
            <a:ext cx="7088623" cy="3598526"/>
          </a:xfrm>
          <a:prstGeom prst="roundRect">
            <a:avLst>
              <a:gd name="adj" fmla="val 9921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FB33F933-153C-189F-11F1-39188BBD9C6B}"/>
              </a:ext>
            </a:extLst>
          </p:cNvPr>
          <p:cNvCxnSpPr>
            <a:cxnSpLocks/>
          </p:cNvCxnSpPr>
          <p:nvPr/>
        </p:nvCxnSpPr>
        <p:spPr>
          <a:xfrm>
            <a:off x="3163986" y="1068149"/>
            <a:ext cx="0" cy="3260256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elsi — Вікіпедія">
            <a:extLst>
              <a:ext uri="{FF2B5EF4-FFF2-40B4-BE49-F238E27FC236}">
                <a16:creationId xmlns:a16="http://schemas.microsoft.com/office/drawing/2014/main" id="{448F62AA-5D72-A44D-5A56-4A8684689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398" y="1026239"/>
            <a:ext cx="840662" cy="5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 сполучна лінія 12">
            <a:extLst>
              <a:ext uri="{FF2B5EF4-FFF2-40B4-BE49-F238E27FC236}">
                <a16:creationId xmlns:a16="http://schemas.microsoft.com/office/drawing/2014/main" id="{B3A9DE12-5866-A685-F27C-BCC5330BAB8A}"/>
              </a:ext>
            </a:extLst>
          </p:cNvPr>
          <p:cNvCxnSpPr>
            <a:cxnSpLocks/>
          </p:cNvCxnSpPr>
          <p:nvPr/>
        </p:nvCxnSpPr>
        <p:spPr>
          <a:xfrm>
            <a:off x="4793183" y="1068149"/>
            <a:ext cx="0" cy="3260256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DF10E1-881E-4944-29B7-6FEB60EFC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89" y="879086"/>
            <a:ext cx="925190" cy="9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 сполучна лінія 14">
            <a:extLst>
              <a:ext uri="{FF2B5EF4-FFF2-40B4-BE49-F238E27FC236}">
                <a16:creationId xmlns:a16="http://schemas.microsoft.com/office/drawing/2014/main" id="{4BCCD145-1F59-6364-714D-B8AAE1C29251}"/>
              </a:ext>
            </a:extLst>
          </p:cNvPr>
          <p:cNvCxnSpPr>
            <a:cxnSpLocks/>
          </p:cNvCxnSpPr>
          <p:nvPr/>
        </p:nvCxnSpPr>
        <p:spPr>
          <a:xfrm>
            <a:off x="6568036" y="1068149"/>
            <a:ext cx="0" cy="3260256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 descr="Зображення, що містить Графіка, Шрифт, знімок екрана, графічний дизай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FA72886B-23D1-944C-05B1-EB0517BC1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379" y="1026239"/>
            <a:ext cx="2253475" cy="925535"/>
          </a:xfrm>
          <a:prstGeom prst="rect">
            <a:avLst/>
          </a:prstGeom>
        </p:spPr>
      </p:pic>
      <p:graphicFrame>
        <p:nvGraphicFramePr>
          <p:cNvPr id="19" name="Таблиця 18">
            <a:extLst>
              <a:ext uri="{FF2B5EF4-FFF2-40B4-BE49-F238E27FC236}">
                <a16:creationId xmlns:a16="http://schemas.microsoft.com/office/drawing/2014/main" id="{E9D95674-F34A-32FF-D134-BAA0F73E6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791499"/>
              </p:ext>
            </p:extLst>
          </p:nvPr>
        </p:nvGraphicFramePr>
        <p:xfrm>
          <a:off x="1844546" y="1146104"/>
          <a:ext cx="1251836" cy="304800"/>
        </p:xfrm>
        <a:graphic>
          <a:graphicData uri="http://schemas.openxmlformats.org/drawingml/2006/table">
            <a:tbl>
              <a:tblPr/>
              <a:tblGrid>
                <a:gridCol w="1251836">
                  <a:extLst>
                    <a:ext uri="{9D8B030D-6E8A-4147-A177-3AD203B41FA5}">
                      <a16:colId xmlns:a16="http://schemas.microsoft.com/office/drawing/2014/main" val="1239391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uk-UA" dirty="0">
                          <a:solidFill>
                            <a:schemeClr val="bg1"/>
                          </a:solidFill>
                        </a:rPr>
                        <a:t>Функціонал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42867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84D0F-5171-9A48-CDD3-A592EEF47243}"/>
              </a:ext>
            </a:extLst>
          </p:cNvPr>
          <p:cNvSpPr txBox="1"/>
          <p:nvPr/>
        </p:nvSpPr>
        <p:spPr>
          <a:xfrm>
            <a:off x="1689582" y="1649452"/>
            <a:ext cx="1561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>
                <a:solidFill>
                  <a:schemeClr val="bg1"/>
                </a:solidFill>
              </a:rPr>
              <a:t>Онлайн-запис пацієнтів</a:t>
            </a:r>
          </a:p>
        </p:txBody>
      </p:sp>
      <p:pic>
        <p:nvPicPr>
          <p:cNvPr id="22" name="Графіка 21" descr="Checkmark with solid fill">
            <a:extLst>
              <a:ext uri="{FF2B5EF4-FFF2-40B4-BE49-F238E27FC236}">
                <a16:creationId xmlns:a16="http://schemas.microsoft.com/office/drawing/2014/main" id="{A440519A-AFB5-877D-F604-E2FE2D878F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9674" y="1655833"/>
            <a:ext cx="400110" cy="400110"/>
          </a:xfrm>
          <a:prstGeom prst="rect">
            <a:avLst/>
          </a:prstGeom>
        </p:spPr>
      </p:pic>
      <p:pic>
        <p:nvPicPr>
          <p:cNvPr id="23" name="Графіка 22" descr="Checkmark with solid fill">
            <a:extLst>
              <a:ext uri="{FF2B5EF4-FFF2-40B4-BE49-F238E27FC236}">
                <a16:creationId xmlns:a16="http://schemas.microsoft.com/office/drawing/2014/main" id="{948BC421-58E0-9E4C-DC48-9A279F1DBF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4612" y="1689284"/>
            <a:ext cx="400110" cy="400110"/>
          </a:xfrm>
          <a:prstGeom prst="rect">
            <a:avLst/>
          </a:prstGeom>
        </p:spPr>
      </p:pic>
      <p:pic>
        <p:nvPicPr>
          <p:cNvPr id="24" name="Графіка 23" descr="Checkmark with solid fill">
            <a:extLst>
              <a:ext uri="{FF2B5EF4-FFF2-40B4-BE49-F238E27FC236}">
                <a16:creationId xmlns:a16="http://schemas.microsoft.com/office/drawing/2014/main" id="{2FFB700D-5EFF-8CF4-C282-07709C44E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8123" y="1689284"/>
            <a:ext cx="400110" cy="400110"/>
          </a:xfrm>
          <a:prstGeom prst="rect">
            <a:avLst/>
          </a:prstGeom>
        </p:spPr>
      </p:pic>
      <p:cxnSp>
        <p:nvCxnSpPr>
          <p:cNvPr id="25" name="Пряма сполучна лінія 24">
            <a:extLst>
              <a:ext uri="{FF2B5EF4-FFF2-40B4-BE49-F238E27FC236}">
                <a16:creationId xmlns:a16="http://schemas.microsoft.com/office/drawing/2014/main" id="{F98C6285-8753-F68D-AB48-048492B5D527}"/>
              </a:ext>
            </a:extLst>
          </p:cNvPr>
          <p:cNvCxnSpPr>
            <a:cxnSpLocks/>
          </p:cNvCxnSpPr>
          <p:nvPr/>
        </p:nvCxnSpPr>
        <p:spPr>
          <a:xfrm>
            <a:off x="1727649" y="2164620"/>
            <a:ext cx="6744712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B113CC-438D-8263-12D2-E5CA47A5FF79}"/>
              </a:ext>
            </a:extLst>
          </p:cNvPr>
          <p:cNvSpPr txBox="1"/>
          <p:nvPr/>
        </p:nvSpPr>
        <p:spPr>
          <a:xfrm>
            <a:off x="1635941" y="2286795"/>
            <a:ext cx="1561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>
                <a:solidFill>
                  <a:schemeClr val="bg1"/>
                </a:solidFill>
              </a:rPr>
              <a:t>Перегляд історії візитів</a:t>
            </a:r>
          </a:p>
        </p:txBody>
      </p:sp>
      <p:pic>
        <p:nvPicPr>
          <p:cNvPr id="32" name="Графіка 31" descr="Checkmark with solid fill">
            <a:extLst>
              <a:ext uri="{FF2B5EF4-FFF2-40B4-BE49-F238E27FC236}">
                <a16:creationId xmlns:a16="http://schemas.microsoft.com/office/drawing/2014/main" id="{3021613F-C456-5B03-7654-EED2F7449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1607" y="2222132"/>
            <a:ext cx="400110" cy="400110"/>
          </a:xfrm>
          <a:prstGeom prst="rect">
            <a:avLst/>
          </a:prstGeom>
        </p:spPr>
      </p:pic>
      <p:pic>
        <p:nvPicPr>
          <p:cNvPr id="33" name="Графіка 32" descr="Checkmark with solid fill">
            <a:extLst>
              <a:ext uri="{FF2B5EF4-FFF2-40B4-BE49-F238E27FC236}">
                <a16:creationId xmlns:a16="http://schemas.microsoft.com/office/drawing/2014/main" id="{E5EE88ED-AE1F-CE56-050B-04881E797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6545" y="2255583"/>
            <a:ext cx="400110" cy="400110"/>
          </a:xfrm>
          <a:prstGeom prst="rect">
            <a:avLst/>
          </a:prstGeom>
        </p:spPr>
      </p:pic>
      <p:pic>
        <p:nvPicPr>
          <p:cNvPr id="34" name="Графіка 33" descr="Checkmark with solid fill">
            <a:extLst>
              <a:ext uri="{FF2B5EF4-FFF2-40B4-BE49-F238E27FC236}">
                <a16:creationId xmlns:a16="http://schemas.microsoft.com/office/drawing/2014/main" id="{83A499B4-8606-17FD-8534-684F0B467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0056" y="2255583"/>
            <a:ext cx="400110" cy="400110"/>
          </a:xfrm>
          <a:prstGeom prst="rect">
            <a:avLst/>
          </a:prstGeom>
        </p:spPr>
      </p:pic>
      <p:cxnSp>
        <p:nvCxnSpPr>
          <p:cNvPr id="35" name="Пряма сполучна лінія 34">
            <a:extLst>
              <a:ext uri="{FF2B5EF4-FFF2-40B4-BE49-F238E27FC236}">
                <a16:creationId xmlns:a16="http://schemas.microsoft.com/office/drawing/2014/main" id="{E7A9E6A9-51EF-68EA-DA10-C2C6DA9FDF56}"/>
              </a:ext>
            </a:extLst>
          </p:cNvPr>
          <p:cNvCxnSpPr>
            <a:cxnSpLocks/>
          </p:cNvCxnSpPr>
          <p:nvPr/>
        </p:nvCxnSpPr>
        <p:spPr>
          <a:xfrm>
            <a:off x="1689582" y="2667688"/>
            <a:ext cx="6744712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6A0426-1D44-7753-C487-EFB8AA6B3105}"/>
              </a:ext>
            </a:extLst>
          </p:cNvPr>
          <p:cNvSpPr txBox="1"/>
          <p:nvPr/>
        </p:nvSpPr>
        <p:spPr>
          <a:xfrm>
            <a:off x="1635941" y="2770310"/>
            <a:ext cx="1561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>
                <a:solidFill>
                  <a:schemeClr val="bg1"/>
                </a:solidFill>
              </a:rPr>
              <a:t>Підтримка вузької спеціалізації</a:t>
            </a:r>
          </a:p>
        </p:txBody>
      </p:sp>
      <p:pic>
        <p:nvPicPr>
          <p:cNvPr id="39" name="Графіка 38" descr="Checkmark with solid fill">
            <a:extLst>
              <a:ext uri="{FF2B5EF4-FFF2-40B4-BE49-F238E27FC236}">
                <a16:creationId xmlns:a16="http://schemas.microsoft.com/office/drawing/2014/main" id="{B5B5CECB-9AD9-CFB2-85EC-366D197ED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0056" y="2739098"/>
            <a:ext cx="400110" cy="400110"/>
          </a:xfrm>
          <a:prstGeom prst="rect">
            <a:avLst/>
          </a:prstGeom>
        </p:spPr>
      </p:pic>
      <p:cxnSp>
        <p:nvCxnSpPr>
          <p:cNvPr id="40" name="Пряма сполучна лінія 39">
            <a:extLst>
              <a:ext uri="{FF2B5EF4-FFF2-40B4-BE49-F238E27FC236}">
                <a16:creationId xmlns:a16="http://schemas.microsoft.com/office/drawing/2014/main" id="{25770479-D631-4066-C289-0912BC29733F}"/>
              </a:ext>
            </a:extLst>
          </p:cNvPr>
          <p:cNvCxnSpPr>
            <a:cxnSpLocks/>
          </p:cNvCxnSpPr>
          <p:nvPr/>
        </p:nvCxnSpPr>
        <p:spPr>
          <a:xfrm>
            <a:off x="1689582" y="3214434"/>
            <a:ext cx="6744712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Графіка 41" descr="Close with solid fill">
            <a:extLst>
              <a:ext uri="{FF2B5EF4-FFF2-40B4-BE49-F238E27FC236}">
                <a16:creationId xmlns:a16="http://schemas.microsoft.com/office/drawing/2014/main" id="{73958A2E-708F-FBA9-CDFE-E052028ADB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1607" y="2740264"/>
            <a:ext cx="400108" cy="400108"/>
          </a:xfrm>
          <a:prstGeom prst="rect">
            <a:avLst/>
          </a:prstGeom>
        </p:spPr>
      </p:pic>
      <p:pic>
        <p:nvPicPr>
          <p:cNvPr id="45" name="Графіка 44" descr="Close with solid fill">
            <a:extLst>
              <a:ext uri="{FF2B5EF4-FFF2-40B4-BE49-F238E27FC236}">
                <a16:creationId xmlns:a16="http://schemas.microsoft.com/office/drawing/2014/main" id="{46C70F8B-F427-3C4B-3ADF-FCFC31304F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46545" y="2739099"/>
            <a:ext cx="400108" cy="4001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15DB28-B807-41B9-7850-309451829DEC}"/>
              </a:ext>
            </a:extLst>
          </p:cNvPr>
          <p:cNvSpPr txBox="1"/>
          <p:nvPr/>
        </p:nvSpPr>
        <p:spPr>
          <a:xfrm>
            <a:off x="1635941" y="3287557"/>
            <a:ext cx="1561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>
                <a:solidFill>
                  <a:schemeClr val="bg1"/>
                </a:solidFill>
              </a:rPr>
              <a:t>Робота з діагнозами</a:t>
            </a:r>
          </a:p>
        </p:txBody>
      </p:sp>
      <p:pic>
        <p:nvPicPr>
          <p:cNvPr id="49" name="Графіка 48" descr="Checkmark with solid fill">
            <a:extLst>
              <a:ext uri="{FF2B5EF4-FFF2-40B4-BE49-F238E27FC236}">
                <a16:creationId xmlns:a16="http://schemas.microsoft.com/office/drawing/2014/main" id="{8899CEF4-1CF8-FCD1-3697-65380C956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0056" y="3256345"/>
            <a:ext cx="400110" cy="400110"/>
          </a:xfrm>
          <a:prstGeom prst="rect">
            <a:avLst/>
          </a:prstGeom>
        </p:spPr>
      </p:pic>
      <p:cxnSp>
        <p:nvCxnSpPr>
          <p:cNvPr id="50" name="Пряма сполучна лінія 49">
            <a:extLst>
              <a:ext uri="{FF2B5EF4-FFF2-40B4-BE49-F238E27FC236}">
                <a16:creationId xmlns:a16="http://schemas.microsoft.com/office/drawing/2014/main" id="{D1B3B59C-C1CC-5255-1C0B-7BEFEEEF030C}"/>
              </a:ext>
            </a:extLst>
          </p:cNvPr>
          <p:cNvCxnSpPr>
            <a:cxnSpLocks/>
          </p:cNvCxnSpPr>
          <p:nvPr/>
        </p:nvCxnSpPr>
        <p:spPr>
          <a:xfrm>
            <a:off x="1689582" y="3731681"/>
            <a:ext cx="6744712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63500" sx="112000" sy="11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Графіка 53" descr="Diamond Suit with solid fill">
            <a:extLst>
              <a:ext uri="{FF2B5EF4-FFF2-40B4-BE49-F238E27FC236}">
                <a16:creationId xmlns:a16="http://schemas.microsoft.com/office/drawing/2014/main" id="{892E4263-E46D-F342-4EA6-0A1EC32530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71633" y="3233269"/>
            <a:ext cx="446262" cy="446262"/>
          </a:xfrm>
          <a:prstGeom prst="rect">
            <a:avLst/>
          </a:prstGeom>
        </p:spPr>
      </p:pic>
      <p:pic>
        <p:nvPicPr>
          <p:cNvPr id="55" name="Графіка 54" descr="Diamond Suit with solid fill">
            <a:extLst>
              <a:ext uri="{FF2B5EF4-FFF2-40B4-BE49-F238E27FC236}">
                <a16:creationId xmlns:a16="http://schemas.microsoft.com/office/drawing/2014/main" id="{782002BE-D648-1C87-540B-2F83DDA576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3468" y="3239690"/>
            <a:ext cx="446262" cy="44626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0D1AD7C-BB8A-5903-D1F2-815516EB1B93}"/>
              </a:ext>
            </a:extLst>
          </p:cNvPr>
          <p:cNvSpPr txBox="1"/>
          <p:nvPr/>
        </p:nvSpPr>
        <p:spPr>
          <a:xfrm>
            <a:off x="1727649" y="3846857"/>
            <a:ext cx="1561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>
                <a:solidFill>
                  <a:schemeClr val="bg1"/>
                </a:solidFill>
              </a:rPr>
              <a:t>Інтеграція з </a:t>
            </a:r>
            <a:r>
              <a:rPr lang="en-US" sz="1000" dirty="0">
                <a:solidFill>
                  <a:schemeClr val="bg1"/>
                </a:solidFill>
              </a:rPr>
              <a:t>IoT-</a:t>
            </a:r>
            <a:r>
              <a:rPr lang="uk-UA" sz="1000" dirty="0">
                <a:solidFill>
                  <a:schemeClr val="bg1"/>
                </a:solidFill>
              </a:rPr>
              <a:t>пристроями</a:t>
            </a:r>
          </a:p>
        </p:txBody>
      </p:sp>
      <p:pic>
        <p:nvPicPr>
          <p:cNvPr id="58" name="Графіка 57" descr="Checkmark with solid fill">
            <a:extLst>
              <a:ext uri="{FF2B5EF4-FFF2-40B4-BE49-F238E27FC236}">
                <a16:creationId xmlns:a16="http://schemas.microsoft.com/office/drawing/2014/main" id="{23AF2563-2B69-6E41-2978-BEF7890F2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0056" y="3853192"/>
            <a:ext cx="400110" cy="400110"/>
          </a:xfrm>
          <a:prstGeom prst="rect">
            <a:avLst/>
          </a:prstGeom>
        </p:spPr>
      </p:pic>
      <p:pic>
        <p:nvPicPr>
          <p:cNvPr id="59" name="Графіка 58" descr="Close with solid fill">
            <a:extLst>
              <a:ext uri="{FF2B5EF4-FFF2-40B4-BE49-F238E27FC236}">
                <a16:creationId xmlns:a16="http://schemas.microsoft.com/office/drawing/2014/main" id="{0D8B4B0D-F2AF-DFC9-B68A-46E0D9CC50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1607" y="3854358"/>
            <a:ext cx="400108" cy="400108"/>
          </a:xfrm>
          <a:prstGeom prst="rect">
            <a:avLst/>
          </a:prstGeom>
        </p:spPr>
      </p:pic>
      <p:pic>
        <p:nvPicPr>
          <p:cNvPr id="60" name="Графіка 59" descr="Close with solid fill">
            <a:extLst>
              <a:ext uri="{FF2B5EF4-FFF2-40B4-BE49-F238E27FC236}">
                <a16:creationId xmlns:a16="http://schemas.microsoft.com/office/drawing/2014/main" id="{847B334C-C45B-420A-62D1-2BB631CFA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46545" y="3853193"/>
            <a:ext cx="400108" cy="40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1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: округлені кути 6">
            <a:extLst>
              <a:ext uri="{FF2B5EF4-FFF2-40B4-BE49-F238E27FC236}">
                <a16:creationId xmlns:a16="http://schemas.microsoft.com/office/drawing/2014/main" id="{4CB30911-FCCF-15DB-1CD5-6D781F95750B}"/>
              </a:ext>
            </a:extLst>
          </p:cNvPr>
          <p:cNvSpPr/>
          <p:nvPr/>
        </p:nvSpPr>
        <p:spPr>
          <a:xfrm>
            <a:off x="210393" y="1003412"/>
            <a:ext cx="4717657" cy="2646096"/>
          </a:xfrm>
          <a:prstGeom prst="roundRect">
            <a:avLst>
              <a:gd name="adj" fmla="val 764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innerShdw blurRad="76200" dist="50800" dir="18900000">
              <a:schemeClr val="bg1">
                <a:alpha val="65000"/>
              </a:scheme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E4BD4-4CC9-99A8-E76C-E7F87F656FB0}"/>
              </a:ext>
            </a:extLst>
          </p:cNvPr>
          <p:cNvSpPr txBox="1"/>
          <p:nvPr/>
        </p:nvSpPr>
        <p:spPr>
          <a:xfrm>
            <a:off x="311700" y="1069962"/>
            <a:ext cx="457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uk-UA" dirty="0"/>
              <a:t>У </a:t>
            </a:r>
            <a:r>
              <a:rPr lang="uk-UA" dirty="0" err="1"/>
              <a:t>клініках</a:t>
            </a:r>
            <a:r>
              <a:rPr lang="uk-UA" dirty="0"/>
              <a:t> відсутнє спеціалізоване ПЗ, яке об'єднує онлайн-запис, обробку медичних даних і моніторинг стану пацієнтів через </a:t>
            </a:r>
            <a:r>
              <a:rPr lang="en-US" dirty="0"/>
              <a:t>IoT.</a:t>
            </a:r>
          </a:p>
          <a:p>
            <a:pPr>
              <a:buNone/>
            </a:pPr>
            <a:r>
              <a:rPr lang="uk-UA" b="1" dirty="0"/>
              <a:t>Мета</a:t>
            </a:r>
            <a:r>
              <a:rPr lang="uk-UA" dirty="0"/>
              <a:t> — створити систему </a:t>
            </a:r>
            <a:r>
              <a:rPr lang="en-US" b="1" dirty="0" err="1"/>
              <a:t>OrthoVision</a:t>
            </a:r>
            <a:r>
              <a:rPr lang="en-US" dirty="0"/>
              <a:t>, </a:t>
            </a:r>
            <a:r>
              <a:rPr lang="uk-UA" dirty="0"/>
              <a:t>що забезпечує зручну взаємодію пацієнтів, лікарів і адміністраторів із підтримкою «розумних окулярів».</a:t>
            </a:r>
          </a:p>
          <a:p>
            <a:pPr>
              <a:buNone/>
            </a:pPr>
            <a:r>
              <a:rPr lang="uk-UA" b="1" dirty="0"/>
              <a:t>Очікувані результати:</a:t>
            </a:r>
            <a:endParaRPr lang="uk-UA" dirty="0"/>
          </a:p>
          <a:p>
            <a:pPr marL="285750" indent="-285750">
              <a:buBlip>
                <a:blip r:embed="rId4"/>
              </a:buBlip>
            </a:pPr>
            <a:r>
              <a:rPr lang="uk-UA" dirty="0"/>
              <a:t>Автоматизація прийомів та діагностики.</a:t>
            </a:r>
          </a:p>
          <a:p>
            <a:pPr marL="285750" indent="-285750">
              <a:buBlip>
                <a:blip r:embed="rId4"/>
              </a:buBlip>
            </a:pPr>
            <a:r>
              <a:rPr lang="uk-UA" dirty="0"/>
              <a:t>Отримання даних з </a:t>
            </a:r>
            <a:r>
              <a:rPr lang="en-US" dirty="0"/>
              <a:t>IoT-</a:t>
            </a:r>
            <a:r>
              <a:rPr lang="uk-UA" dirty="0"/>
              <a:t>окулярів.</a:t>
            </a:r>
          </a:p>
          <a:p>
            <a:pPr marL="285750" indent="-285750">
              <a:buBlip>
                <a:blip r:embed="rId4"/>
              </a:buBlip>
            </a:pPr>
            <a:r>
              <a:rPr lang="uk-UA" dirty="0"/>
              <a:t>Безпечна авторизація та розмежування ролей.</a:t>
            </a:r>
          </a:p>
          <a:p>
            <a:pPr marL="285750" indent="-285750">
              <a:buBlip>
                <a:blip r:embed="rId4"/>
              </a:buBlip>
            </a:pPr>
            <a:r>
              <a:rPr lang="uk-UA" dirty="0"/>
              <a:t>Зручні мобільні та веб-інтерфейси.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4D83166B-D277-D2C3-B6A7-DFFFF0B5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57" y="-80208"/>
            <a:ext cx="4174655" cy="522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57640" y="121501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solidFill>
                  <a:schemeClr val="bg1"/>
                </a:solidFill>
              </a:rPr>
              <a:t>Вибір технологій розробки 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6</a:t>
            </a:fld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98452776-CA21-6028-96AB-E34185DB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9611"/>
            <a:ext cx="9144000" cy="25042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: округлені кути 7">
            <a:extLst>
              <a:ext uri="{FF2B5EF4-FFF2-40B4-BE49-F238E27FC236}">
                <a16:creationId xmlns:a16="http://schemas.microsoft.com/office/drawing/2014/main" id="{E3DC9C33-55C0-D130-4366-96C5099BFA5E}"/>
              </a:ext>
            </a:extLst>
          </p:cNvPr>
          <p:cNvSpPr/>
          <p:nvPr/>
        </p:nvSpPr>
        <p:spPr>
          <a:xfrm>
            <a:off x="153028" y="1250527"/>
            <a:ext cx="3126011" cy="2774413"/>
          </a:xfrm>
          <a:prstGeom prst="roundRect">
            <a:avLst>
              <a:gd name="adj" fmla="val 794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1">
                <a:lumMod val="50000"/>
                <a:lumOff val="50000"/>
                <a:alpha val="67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5" name="Рисунок 4" descr="PlantUML diagram">
            <a:extLst>
              <a:ext uri="{FF2B5EF4-FFF2-40B4-BE49-F238E27FC236}">
                <a16:creationId xmlns:a16="http://schemas.microsoft.com/office/drawing/2014/main" id="{274F28B7-3A61-E4C2-4A7D-70FB2D087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377" y="854610"/>
            <a:ext cx="5240863" cy="39392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88D2C-4CDB-8E8B-D377-42678F113C01}"/>
              </a:ext>
            </a:extLst>
          </p:cNvPr>
          <p:cNvSpPr txBox="1"/>
          <p:nvPr/>
        </p:nvSpPr>
        <p:spPr>
          <a:xfrm>
            <a:off x="203200" y="1515519"/>
            <a:ext cx="3151725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050" dirty="0"/>
              <a:t>Розроблена система має клієнт-серверну архітектуру, що включає три основні компоненти: веб-застосунок для лікарів та адміністрації, мобільний застосунок для пацієнтів, а також серверну частину, яка забезпечує логіку бізнес-процесів, зберігання даних і взаємодію з </a:t>
            </a:r>
            <a:r>
              <a:rPr lang="en-US" sz="1050" dirty="0"/>
              <a:t>IoT-</a:t>
            </a:r>
            <a:r>
              <a:rPr lang="uk-UA" sz="1050" dirty="0"/>
              <a:t>пристроєм — смарт-окулярами. Передача даних відбувається через </a:t>
            </a:r>
            <a:r>
              <a:rPr lang="en-US" sz="1050" dirty="0"/>
              <a:t>REST API </a:t>
            </a:r>
            <a:r>
              <a:rPr lang="uk-UA" sz="1050" dirty="0"/>
              <a:t>з використанням </a:t>
            </a:r>
            <a:r>
              <a:rPr lang="en-US" sz="1050" dirty="0"/>
              <a:t>JWT-</a:t>
            </a:r>
            <a:r>
              <a:rPr lang="uk-UA" sz="1050" dirty="0"/>
              <a:t>аутентифікації. Архітектура забезпечує масштабованість, розділення </a:t>
            </a:r>
            <a:r>
              <a:rPr lang="uk-UA" sz="1050" dirty="0" err="1"/>
              <a:t>відповідальностей</a:t>
            </a:r>
            <a:r>
              <a:rPr lang="uk-UA" sz="1050" dirty="0"/>
              <a:t> і простоту в подальшому розвитку системи.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4349A9-C8DE-FE57-F83F-8E60DC0E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5" t="22699"/>
          <a:stretch/>
        </p:blipFill>
        <p:spPr>
          <a:xfrm>
            <a:off x="83392" y="1218233"/>
            <a:ext cx="8978900" cy="3542004"/>
          </a:xfrm>
          <a:prstGeom prst="rect">
            <a:avLst/>
          </a:prstGeom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6556" y="44524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>
                <a:solidFill>
                  <a:schemeClr val="bg1"/>
                </a:solidFill>
              </a:rPr>
              <a:t>8</a:t>
            </a:fld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86F9C2E-A822-C57C-553A-AA0353B34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57640" y="82517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None/>
            </a:pPr>
            <a:r>
              <a:rPr lang="uk-UA" sz="1400" dirty="0"/>
              <a:t>Система </a:t>
            </a:r>
            <a:r>
              <a:rPr lang="uk-UA" sz="1400" dirty="0" err="1"/>
              <a:t>спроєктована</a:t>
            </a:r>
            <a:r>
              <a:rPr lang="uk-UA" sz="1400" dirty="0"/>
              <a:t> за принципами </a:t>
            </a:r>
            <a:r>
              <a:rPr lang="en-US" sz="1400" b="1" dirty="0"/>
              <a:t>User-Centered Design</a:t>
            </a:r>
            <a:r>
              <a:rPr lang="en-US" sz="1400" dirty="0"/>
              <a:t>, </a:t>
            </a:r>
            <a:r>
              <a:rPr lang="uk-UA" sz="1400" dirty="0"/>
              <a:t>з акцентом на реальні сценарії використання медичними працівниками та пацієнтами. Для мобільного інтерфейсу застосовано </a:t>
            </a:r>
            <a:r>
              <a:rPr lang="uk-UA" sz="1400" dirty="0" err="1"/>
              <a:t>патерни</a:t>
            </a:r>
            <a:r>
              <a:rPr lang="uk-UA" sz="1400" dirty="0"/>
              <a:t> </a:t>
            </a:r>
            <a:r>
              <a:rPr lang="en-US" sz="1400" dirty="0"/>
              <a:t>Material Design, </a:t>
            </a:r>
            <a:r>
              <a:rPr lang="uk-UA" sz="1400" dirty="0"/>
              <a:t>для </a:t>
            </a:r>
            <a:r>
              <a:rPr lang="uk-UA" sz="1400" dirty="0" err="1"/>
              <a:t>вебу</a:t>
            </a:r>
            <a:r>
              <a:rPr lang="uk-UA" sz="1400" dirty="0"/>
              <a:t> — гнучка адаптивна верстка з урахуванням ролей користувачів.</a:t>
            </a:r>
          </a:p>
          <a:p>
            <a:pPr>
              <a:buNone/>
            </a:pPr>
            <a:r>
              <a:rPr lang="uk-UA" sz="1400" b="1" dirty="0"/>
              <a:t>Послідовність:</a:t>
            </a:r>
            <a:endParaRPr lang="uk-UA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uk-UA" sz="1400" dirty="0"/>
              <a:t>Аналіз вимог користувачів (лікар, пацієнт, адміністратор)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400" dirty="0"/>
              <a:t>Розробка </a:t>
            </a:r>
            <a:r>
              <a:rPr lang="en-US" sz="1400" dirty="0"/>
              <a:t>UX-</a:t>
            </a:r>
            <a:r>
              <a:rPr lang="uk-UA" sz="1400" dirty="0"/>
              <a:t>прототипів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400" dirty="0"/>
              <a:t>Створення </a:t>
            </a:r>
            <a:r>
              <a:rPr lang="en-US" sz="1400" dirty="0"/>
              <a:t>UI-</a:t>
            </a:r>
            <a:r>
              <a:rPr lang="uk-UA" sz="1400" dirty="0"/>
              <a:t>компонентів (</a:t>
            </a:r>
            <a:r>
              <a:rPr lang="en-US" sz="1400" dirty="0"/>
              <a:t>Next.js, Jetpack Compose)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1400" dirty="0"/>
              <a:t>Тестування з реальними сценаріями</a:t>
            </a: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4098" name="Picture 2" descr="Material Design Color Palette Plugin for JetBrains IDEs | JetBrains  Marketplace">
            <a:extLst>
              <a:ext uri="{FF2B5EF4-FFF2-40B4-BE49-F238E27FC236}">
                <a16:creationId xmlns:a16="http://schemas.microsoft.com/office/drawing/2014/main" id="{F85F0C32-B729-9A68-7384-8F4D22CE8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167" y="19256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Что такое CSS (каскадные стили) — полное руководство">
            <a:extLst>
              <a:ext uri="{FF2B5EF4-FFF2-40B4-BE49-F238E27FC236}">
                <a16:creationId xmlns:a16="http://schemas.microsoft.com/office/drawing/2014/main" id="{A90A1BC6-B540-AFB0-388E-5A96D7118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500" y1="20125" x2="44500" y2="25125"/>
                        <a14:foregroundMark x1="49000" y1="25375" x2="50750" y2="25000"/>
                        <a14:foregroundMark x1="53688" y1="25375" x2="55375" y2="25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2571750"/>
            <a:ext cx="5346700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Шаблон_презентації_до_ККП_бакалавра_2025</Template>
  <TotalTime>296</TotalTime>
  <Words>758</Words>
  <Application>Microsoft Office PowerPoint</Application>
  <PresentationFormat>Екран (16:9)</PresentationFormat>
  <Paragraphs>74</Paragraphs>
  <Slides>14</Slides>
  <Notes>14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</vt:i4>
      </vt:variant>
    </vt:vector>
  </HeadingPairs>
  <TitlesOfParts>
    <vt:vector size="20" baseType="lpstr">
      <vt:lpstr>Bahnschrift</vt:lpstr>
      <vt:lpstr>Economica</vt:lpstr>
      <vt:lpstr>Bahnschrift Light SemiCondensed</vt:lpstr>
      <vt:lpstr>Arial</vt:lpstr>
      <vt:lpstr>Open Sans</vt:lpstr>
      <vt:lpstr>Шаблон презентації кваліфікаційної роботи магістрів</vt:lpstr>
      <vt:lpstr>Програмна система для офтольмологічних та ортопедичних клінік OrthoVision</vt:lpstr>
      <vt:lpstr>Мета роботи</vt:lpstr>
      <vt:lpstr>Аналіз проблеми </vt:lpstr>
      <vt:lpstr>Аналіз існуючих рішень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Інтерфейс користувача мобайлу</vt:lpstr>
      <vt:lpstr>Інтерфейс користувача веб-інтерфейсу (лікаря)</vt:lpstr>
      <vt:lpstr>Інтерфейс користувача веб-інтерфейсу (адміністратора)</vt:lpstr>
      <vt:lpstr>Підсумки </vt:lpstr>
      <vt:lpstr>Висновки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Гліб Переверзєв</dc:creator>
  <cp:lastModifiedBy>Гліб Переверзєв</cp:lastModifiedBy>
  <cp:revision>2</cp:revision>
  <dcterms:created xsi:type="dcterms:W3CDTF">2025-06-24T07:52:35Z</dcterms:created>
  <dcterms:modified xsi:type="dcterms:W3CDTF">2025-06-24T12:50:21Z</dcterms:modified>
</cp:coreProperties>
</file>